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4630400" cy="8229600"/>
  <p:notesSz cx="8229600" cy="14630400"/>
  <p:embeddedFontLst>
    <p:embeddedFont>
      <p:font typeface="Overpas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o071906@gmail.com" userId="2d7d50504adbc091" providerId="LiveId" clId="{2A817C0D-C11C-4CAB-9C03-6296893106B9}"/>
    <pc:docChg chg="custSel delSld modSld">
      <pc:chgData name="rao071906@gmail.com" userId="2d7d50504adbc091" providerId="LiveId" clId="{2A817C0D-C11C-4CAB-9C03-6296893106B9}" dt="2025-12-02T05:43:31.728" v="13" actId="20577"/>
      <pc:docMkLst>
        <pc:docMk/>
      </pc:docMkLst>
      <pc:sldChg chg="delSp mod">
        <pc:chgData name="rao071906@gmail.com" userId="2d7d50504adbc091" providerId="LiveId" clId="{2A817C0D-C11C-4CAB-9C03-6296893106B9}" dt="2025-12-01T19:50:54.929" v="3" actId="478"/>
        <pc:sldMkLst>
          <pc:docMk/>
          <pc:sldMk cId="0" sldId="256"/>
        </pc:sldMkLst>
        <pc:spChg chg="del">
          <ac:chgData name="rao071906@gmail.com" userId="2d7d50504adbc091" providerId="LiveId" clId="{2A817C0D-C11C-4CAB-9C03-6296893106B9}" dt="2025-12-01T19:50:54.929" v="3" actId="478"/>
          <ac:spMkLst>
            <pc:docMk/>
            <pc:sldMk cId="0" sldId="256"/>
            <ac:spMk id="11" creationId="{00000000-0000-0000-0000-000000000000}"/>
          </ac:spMkLst>
        </pc:spChg>
      </pc:sldChg>
      <pc:sldChg chg="delSp modSp del mod">
        <pc:chgData name="rao071906@gmail.com" userId="2d7d50504adbc091" providerId="LiveId" clId="{2A817C0D-C11C-4CAB-9C03-6296893106B9}" dt="2025-12-01T19:50:16.457" v="2" actId="2696"/>
        <pc:sldMkLst>
          <pc:docMk/>
          <pc:sldMk cId="0" sldId="260"/>
        </pc:sldMkLst>
        <pc:spChg chg="del mod">
          <ac:chgData name="rao071906@gmail.com" userId="2d7d50504adbc091" providerId="LiveId" clId="{2A817C0D-C11C-4CAB-9C03-6296893106B9}" dt="2025-12-01T19:50:07.196" v="1" actId="478"/>
          <ac:spMkLst>
            <pc:docMk/>
            <pc:sldMk cId="0" sldId="260"/>
            <ac:spMk id="6" creationId="{00000000-0000-0000-0000-000000000000}"/>
          </ac:spMkLst>
        </pc:spChg>
      </pc:sldChg>
      <pc:sldChg chg="modSp mod">
        <pc:chgData name="rao071906@gmail.com" userId="2d7d50504adbc091" providerId="LiveId" clId="{2A817C0D-C11C-4CAB-9C03-6296893106B9}" dt="2025-12-02T05:43:31.728" v="13" actId="20577"/>
        <pc:sldMkLst>
          <pc:docMk/>
          <pc:sldMk cId="0" sldId="261"/>
        </pc:sldMkLst>
        <pc:spChg chg="mod">
          <ac:chgData name="rao071906@gmail.com" userId="2d7d50504adbc091" providerId="LiveId" clId="{2A817C0D-C11C-4CAB-9C03-6296893106B9}" dt="2025-12-02T05:43:31.728" v="13" actId="20577"/>
          <ac:spMkLst>
            <pc:docMk/>
            <pc:sldMk cId="0" sldId="261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316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svg"/><Relationship Id="rId11" Type="http://schemas.openxmlformats.org/officeDocument/2006/relationships/image" Target="../media/image4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4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04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442" y="2965133"/>
            <a:ext cx="7572137" cy="789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9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Hotel Sentiment Analyzer</a:t>
            </a:r>
            <a:endParaRPr lang="en-US" sz="4950" dirty="0"/>
          </a:p>
        </p:txBody>
      </p:sp>
      <p:sp>
        <p:nvSpPr>
          <p:cNvPr id="4" name="Text 1"/>
          <p:cNvSpPr/>
          <p:nvPr/>
        </p:nvSpPr>
        <p:spPr>
          <a:xfrm>
            <a:off x="680442" y="4045863"/>
            <a:ext cx="13269516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NLP-Based Hotel Review Sentiment Analysis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0442" y="4653320"/>
            <a:ext cx="13269516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Group Members: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0442" y="5260777"/>
            <a:ext cx="1326951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R. Varshith Rao - AP23110010395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0442" y="5639753"/>
            <a:ext cx="1326951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CH. SriRam - AP23110010379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91593" y="6018728"/>
            <a:ext cx="1326951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G. Sanjana - AP23110011357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0442" y="6397704"/>
            <a:ext cx="1326951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K. Aneesh - AP23110010394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0442" y="6776680"/>
            <a:ext cx="1326951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D. Sandeep - AP23110010400</a:t>
            </a:r>
            <a:endParaRPr lang="en-US" sz="1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A7B835-5DBA-6094-F751-423E2AC0F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8074" y="7500758"/>
            <a:ext cx="2343477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71838"/>
            <a:ext cx="62278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Charts &amp; Visual Reports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554605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966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Bar Charts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3192185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Display number of positive, negative, and neutral reviews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735336" y="404193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Easy comparison of sentiment distribution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2554605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62355" y="26966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Pie Charts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62355" y="3192185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Show sentiment distribution percentages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62355" y="365891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Visual representation of overall sentiment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903708"/>
            <a:ext cx="598408" cy="59840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35336" y="50457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Top Aspects Analysis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735336" y="5541288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Service quality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735336" y="6008013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Room quality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1735336" y="6474738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Amenities</a:t>
            </a:r>
            <a:endParaRPr lang="en-US" sz="18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4903708"/>
            <a:ext cx="598408" cy="59840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62355" y="50457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362355" y="5541288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Interactive &amp; dynamic visualizations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8362355" y="6008013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Auto-updated after each analysis</a:t>
            </a:r>
            <a:endParaRPr lang="en-US" sz="18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121CE9-AB33-0A31-9146-D55360A444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8574" y="7505917"/>
            <a:ext cx="2343477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268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Challenges Faced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14424"/>
            <a:ext cx="4158734" cy="1572101"/>
          </a:xfrm>
          <a:prstGeom prst="roundRect">
            <a:avLst>
              <a:gd name="adj" fmla="val 9306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983944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265545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037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382" y="2870835"/>
            <a:ext cx="287179" cy="2871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3612833"/>
            <a:ext cx="361914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Efficient batch processing for large datasets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5235773" y="3014424"/>
            <a:ext cx="4158734" cy="1572101"/>
          </a:xfrm>
          <a:prstGeom prst="roundRect">
            <a:avLst>
              <a:gd name="adj" fmla="val 9306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235773" y="2983944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10" name="Shape 7"/>
          <p:cNvSpPr/>
          <p:nvPr/>
        </p:nvSpPr>
        <p:spPr>
          <a:xfrm>
            <a:off x="6956048" y="265545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037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1432" y="2870835"/>
            <a:ext cx="287179" cy="28717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05569" y="3612833"/>
            <a:ext cx="361914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Handling neutral and mixed reviews accurately</a:t>
            </a:r>
            <a:endParaRPr lang="en-US" sz="2200" dirty="0"/>
          </a:p>
        </p:txBody>
      </p:sp>
      <p:sp>
        <p:nvSpPr>
          <p:cNvPr id="13" name="Shape 9"/>
          <p:cNvSpPr/>
          <p:nvPr/>
        </p:nvSpPr>
        <p:spPr>
          <a:xfrm>
            <a:off x="9633823" y="3014424"/>
            <a:ext cx="4158853" cy="1572101"/>
          </a:xfrm>
          <a:prstGeom prst="roundRect">
            <a:avLst>
              <a:gd name="adj" fmla="val 9306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9633823" y="2983944"/>
            <a:ext cx="4158853" cy="121920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15" name="Shape 11"/>
          <p:cNvSpPr/>
          <p:nvPr/>
        </p:nvSpPr>
        <p:spPr>
          <a:xfrm>
            <a:off x="11354217" y="265545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0374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9601" y="2870835"/>
            <a:ext cx="287179" cy="28717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03619" y="3612833"/>
            <a:ext cx="36192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Creating responsive &amp; user-friendly web interface</a:t>
            </a:r>
            <a:endParaRPr lang="en-US" sz="2200" dirty="0"/>
          </a:p>
        </p:txBody>
      </p:sp>
      <p:sp>
        <p:nvSpPr>
          <p:cNvPr id="18" name="Shape 13"/>
          <p:cNvSpPr/>
          <p:nvPr/>
        </p:nvSpPr>
        <p:spPr>
          <a:xfrm>
            <a:off x="837724" y="5184815"/>
            <a:ext cx="6357818" cy="1572101"/>
          </a:xfrm>
          <a:prstGeom prst="roundRect">
            <a:avLst>
              <a:gd name="adj" fmla="val 9306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19" name="Shape 14"/>
          <p:cNvSpPr/>
          <p:nvPr/>
        </p:nvSpPr>
        <p:spPr>
          <a:xfrm>
            <a:off x="837724" y="5154335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20" name="Shape 15"/>
          <p:cNvSpPr/>
          <p:nvPr/>
        </p:nvSpPr>
        <p:spPr>
          <a:xfrm>
            <a:off x="3657540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0374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2925" y="5041225"/>
            <a:ext cx="287179" cy="28717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107519" y="5783223"/>
            <a:ext cx="581822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Maintaining secure login &amp; role-based access</a:t>
            </a:r>
            <a:endParaRPr lang="en-US" sz="2200" dirty="0"/>
          </a:p>
        </p:txBody>
      </p:sp>
      <p:sp>
        <p:nvSpPr>
          <p:cNvPr id="23" name="Shape 17"/>
          <p:cNvSpPr/>
          <p:nvPr/>
        </p:nvSpPr>
        <p:spPr>
          <a:xfrm>
            <a:off x="7434858" y="5184815"/>
            <a:ext cx="6357818" cy="1572101"/>
          </a:xfrm>
          <a:prstGeom prst="roundRect">
            <a:avLst>
              <a:gd name="adj" fmla="val 9306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24" name="Shape 18"/>
          <p:cNvSpPr/>
          <p:nvPr/>
        </p:nvSpPr>
        <p:spPr>
          <a:xfrm>
            <a:off x="7434858" y="5154335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25" name="Shape 19"/>
          <p:cNvSpPr/>
          <p:nvPr/>
        </p:nvSpPr>
        <p:spPr>
          <a:xfrm>
            <a:off x="10254675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0374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70059" y="5041225"/>
            <a:ext cx="287179" cy="28717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704653" y="5783223"/>
            <a:ext cx="46571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Displaying clean, interactive charts</a:t>
            </a:r>
            <a:endParaRPr lang="en-US" sz="2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73C8F5-178A-F60D-13C1-88503379EE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6923" y="7534178"/>
            <a:ext cx="2343477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2634"/>
            <a:ext cx="57629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55401"/>
            <a:ext cx="4158734" cy="2507099"/>
          </a:xfrm>
          <a:prstGeom prst="roundRect">
            <a:avLst>
              <a:gd name="adj" fmla="val 40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84659" y="250233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2065" y="2699742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4659" y="3459718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Integrate ML models for improved accuracy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35773" y="2255401"/>
            <a:ext cx="4158734" cy="2507099"/>
          </a:xfrm>
          <a:prstGeom prst="roundRect">
            <a:avLst>
              <a:gd name="adj" fmla="val 40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482709" y="250233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5" y="2699742"/>
            <a:ext cx="323136" cy="32313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82709" y="3459718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Multi-language review support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9633823" y="2255401"/>
            <a:ext cx="4158853" cy="2507099"/>
          </a:xfrm>
          <a:prstGeom prst="roundRect">
            <a:avLst>
              <a:gd name="adj" fmla="val 40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9880759" y="250233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164" y="2699742"/>
            <a:ext cx="323136" cy="3231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80759" y="3459718"/>
            <a:ext cx="3664982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Real-time sentiment tracking for hotel dashboards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837724" y="5001816"/>
            <a:ext cx="6357818" cy="2155150"/>
          </a:xfrm>
          <a:prstGeom prst="roundRect">
            <a:avLst>
              <a:gd name="adj" fmla="val 466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1084659" y="524875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2065" y="5446157"/>
            <a:ext cx="323136" cy="3231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84659" y="6206133"/>
            <a:ext cx="58639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Admin dashboard for managing users &amp; reviews</a:t>
            </a:r>
            <a:endParaRPr lang="en-US" sz="2200" dirty="0"/>
          </a:p>
        </p:txBody>
      </p:sp>
      <p:sp>
        <p:nvSpPr>
          <p:cNvPr id="19" name="Shape 13"/>
          <p:cNvSpPr/>
          <p:nvPr/>
        </p:nvSpPr>
        <p:spPr>
          <a:xfrm>
            <a:off x="7434858" y="5001816"/>
            <a:ext cx="6357818" cy="2155150"/>
          </a:xfrm>
          <a:prstGeom prst="roundRect">
            <a:avLst>
              <a:gd name="adj" fmla="val 466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681793" y="524875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9199" y="5446157"/>
            <a:ext cx="323136" cy="32313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81793" y="6206133"/>
            <a:ext cx="57054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Deploy on cloud platforms for global access</a:t>
            </a:r>
            <a:endParaRPr lang="en-US" sz="2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359448-8001-DCC4-C6B7-C02C18F3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6923" y="7414688"/>
            <a:ext cx="2343477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036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931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Takeaways: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845356"/>
            <a:ext cx="4158734" cy="1305639"/>
          </a:xfrm>
          <a:prstGeom prst="roundRect">
            <a:avLst>
              <a:gd name="adj" fmla="val 11206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2845356"/>
            <a:ext cx="121920" cy="1305639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3115151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✓ Simplifies hotel review processing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845356"/>
            <a:ext cx="4158734" cy="1305639"/>
          </a:xfrm>
          <a:prstGeom prst="roundRect">
            <a:avLst>
              <a:gd name="adj" fmla="val 11206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2845356"/>
            <a:ext cx="121920" cy="1305639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3115151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✓ Provides actionable insights for decision-making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3823" y="2845356"/>
            <a:ext cx="4158853" cy="1305639"/>
          </a:xfrm>
          <a:prstGeom prst="roundRect">
            <a:avLst>
              <a:gd name="adj" fmla="val 11206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9603343" y="2845356"/>
            <a:ext cx="121920" cy="1305639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12" name="Text 10"/>
          <p:cNvSpPr/>
          <p:nvPr/>
        </p:nvSpPr>
        <p:spPr>
          <a:xfrm>
            <a:off x="9995059" y="3115151"/>
            <a:ext cx="35278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✓ Saves time &amp; effort significantly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4390311"/>
            <a:ext cx="4158734" cy="1305639"/>
          </a:xfrm>
          <a:prstGeom prst="roundRect">
            <a:avLst>
              <a:gd name="adj" fmla="val 11206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07244" y="4390311"/>
            <a:ext cx="121920" cy="1305639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15" name="Text 13"/>
          <p:cNvSpPr/>
          <p:nvPr/>
        </p:nvSpPr>
        <p:spPr>
          <a:xfrm>
            <a:off x="1198959" y="4660106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✓ Interactive visuals aid in understanding trends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5235773" y="4390311"/>
            <a:ext cx="4158734" cy="1305639"/>
          </a:xfrm>
          <a:prstGeom prst="roundRect">
            <a:avLst>
              <a:gd name="adj" fmla="val 11206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205293" y="4390311"/>
            <a:ext cx="121920" cy="1305639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18" name="Text 16"/>
          <p:cNvSpPr/>
          <p:nvPr/>
        </p:nvSpPr>
        <p:spPr>
          <a:xfrm>
            <a:off x="5597009" y="4660106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✓ Scalable &amp; extendable for future improvements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605492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Impact: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37724" y="68362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Automated sentiment analysis transforms how hotels understand and respond to customer feedback.</a:t>
            </a:r>
            <a:endParaRPr lang="en-US" sz="18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C51751-D3A2-8B2C-3118-C313EACC5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923" y="7445834"/>
            <a:ext cx="2343477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28762" y="3172723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Thank You</a:t>
            </a:r>
            <a:endParaRPr lang="en-US" sz="9600" dirty="0"/>
          </a:p>
        </p:txBody>
      </p:sp>
      <p:sp>
        <p:nvSpPr>
          <p:cNvPr id="5" name="Text 2"/>
          <p:cNvSpPr/>
          <p:nvPr/>
        </p:nvSpPr>
        <p:spPr>
          <a:xfrm>
            <a:off x="5062180" y="346757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196697" y="4659035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"Thank you for your attention!"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389834"/>
            <a:ext cx="30480" cy="921425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8" name="Text 5"/>
          <p:cNvSpPr/>
          <p:nvPr/>
        </p:nvSpPr>
        <p:spPr>
          <a:xfrm>
            <a:off x="5625465" y="567023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48126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Introduction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837724" y="39151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Hospitality industry relies heavily on customer feedback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38185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Online reviews contain valuable insights about guest experiences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84858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Manual review analysis is time-consuming and inefficient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31530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Objective: Automatically analyze and categorize hotel reviews into positive, negative, or neutral sentiments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44109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Problem Statement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6324124" y="461914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Hotels receive hundreds or thousands of reviews daily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08587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Manual sentiment analysis is tedious and inefficient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55259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Lack of structured insights affects decision-making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601932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Need: Automated system for sentiment detection and visual reporting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B6A0D-25C2-B67F-0E1E-D61588BC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923" y="7489573"/>
            <a:ext cx="2343477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268" y="1004649"/>
            <a:ext cx="5441037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Objectives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9268" y="2291596"/>
            <a:ext cx="924878" cy="1403628"/>
          </a:xfrm>
          <a:prstGeom prst="roundRect">
            <a:avLst>
              <a:gd name="adj" fmla="val 36003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233" y="2819995"/>
            <a:ext cx="346829" cy="3468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65365" y="2522815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Web-based Platform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965365" y="3094077"/>
            <a:ext cx="5067776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Web-based platform for sentiment analysis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9268" y="3926443"/>
            <a:ext cx="924878" cy="1403628"/>
          </a:xfrm>
          <a:prstGeom prst="roundRect">
            <a:avLst>
              <a:gd name="adj" fmla="val 36003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233" y="4454843"/>
            <a:ext cx="346829" cy="3468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965365" y="4157663"/>
            <a:ext cx="360116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Review Analysis Capabilities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965365" y="4728924"/>
            <a:ext cx="5067776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Single review &amp; batch review analysis capabilities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809268" y="5561290"/>
            <a:ext cx="924878" cy="1403628"/>
          </a:xfrm>
          <a:prstGeom prst="roundRect">
            <a:avLst>
              <a:gd name="adj" fmla="val 36003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233" y="6089690"/>
            <a:ext cx="346829" cy="34682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65365" y="5792510"/>
            <a:ext cx="308169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Sentiment Classification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1965365" y="6363772"/>
            <a:ext cx="5067776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Classify reviews as positive, negative, or neutral</a:t>
            </a:r>
            <a:endParaRPr lang="en-US" sz="1800" dirty="0"/>
          </a:p>
        </p:txBody>
      </p:sp>
      <p:sp>
        <p:nvSpPr>
          <p:cNvPr id="15" name="Shape 10"/>
          <p:cNvSpPr/>
          <p:nvPr/>
        </p:nvSpPr>
        <p:spPr>
          <a:xfrm>
            <a:off x="7604879" y="2291596"/>
            <a:ext cx="924878" cy="1403628"/>
          </a:xfrm>
          <a:prstGeom prst="roundRect">
            <a:avLst>
              <a:gd name="adj" fmla="val 36003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3844" y="2819995"/>
            <a:ext cx="346829" cy="34682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760976" y="2522815"/>
            <a:ext cx="374749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Interactive Data Visualization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8760976" y="3094077"/>
            <a:ext cx="5067776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Interactive charts for sentiment distribution</a:t>
            </a:r>
            <a:endParaRPr lang="en-US" sz="1800" dirty="0"/>
          </a:p>
        </p:txBody>
      </p:sp>
      <p:sp>
        <p:nvSpPr>
          <p:cNvPr id="19" name="Shape 13"/>
          <p:cNvSpPr/>
          <p:nvPr/>
        </p:nvSpPr>
        <p:spPr>
          <a:xfrm>
            <a:off x="7604879" y="3926443"/>
            <a:ext cx="924878" cy="1403628"/>
          </a:xfrm>
          <a:prstGeom prst="roundRect">
            <a:avLst>
              <a:gd name="adj" fmla="val 36003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93844" y="4454843"/>
            <a:ext cx="346829" cy="34682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760976" y="4157663"/>
            <a:ext cx="279237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Reporting and History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8760976" y="4728924"/>
            <a:ext cx="5067776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Downloadable reports &amp; analysis history</a:t>
            </a:r>
            <a:endParaRPr lang="en-US" sz="1800" dirty="0"/>
          </a:p>
        </p:txBody>
      </p:sp>
      <p:sp>
        <p:nvSpPr>
          <p:cNvPr id="23" name="Shape 16"/>
          <p:cNvSpPr/>
          <p:nvPr/>
        </p:nvSpPr>
        <p:spPr>
          <a:xfrm>
            <a:off x="7604879" y="5561290"/>
            <a:ext cx="924878" cy="1403628"/>
          </a:xfrm>
          <a:prstGeom prst="roundRect">
            <a:avLst>
              <a:gd name="adj" fmla="val 36003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93844" y="6089690"/>
            <a:ext cx="346829" cy="346829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760976" y="5792510"/>
            <a:ext cx="282713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Secure Access Control</a:t>
            </a:r>
            <a:endParaRPr lang="en-US" sz="2100" dirty="0"/>
          </a:p>
        </p:txBody>
      </p:sp>
      <p:sp>
        <p:nvSpPr>
          <p:cNvPr id="26" name="Text 18"/>
          <p:cNvSpPr/>
          <p:nvPr/>
        </p:nvSpPr>
        <p:spPr>
          <a:xfrm>
            <a:off x="8760976" y="6363772"/>
            <a:ext cx="5067776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Secure, role-based access control</a:t>
            </a:r>
            <a:endParaRPr lang="en-US" sz="18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A72FE3-E0EB-8D82-72B8-780D6D2D97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86923" y="7534178"/>
            <a:ext cx="2343477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215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Tools &amp; Technologies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34922"/>
            <a:ext cx="6357818" cy="1884878"/>
          </a:xfrm>
          <a:prstGeom prst="roundRect">
            <a:avLst>
              <a:gd name="adj" fmla="val 5334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07519" y="2504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07519" y="300025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HTML, CSS, Bootstrap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07519" y="346698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JavaScript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2234922"/>
            <a:ext cx="6357818" cy="1884878"/>
          </a:xfrm>
          <a:prstGeom prst="roundRect">
            <a:avLst>
              <a:gd name="adj" fmla="val 5334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704653" y="2504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Back-end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704653" y="300025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Python, Flask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704653" y="346698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REST APIs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359116"/>
            <a:ext cx="6357818" cy="2818328"/>
          </a:xfrm>
          <a:prstGeom prst="roundRect">
            <a:avLst>
              <a:gd name="adj" fmla="val 3567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07519" y="4628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7519" y="5124450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SQLite / MySQL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7434858" y="4359116"/>
            <a:ext cx="6357818" cy="2818328"/>
          </a:xfrm>
          <a:prstGeom prst="roundRect">
            <a:avLst>
              <a:gd name="adj" fmla="val 3567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704653" y="4628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704653" y="5124450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Flask-SQLAlchemy, Flask-Login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704653" y="5591175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pandas, NumPy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704653" y="6057900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NLTK, TextBlob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704653" y="6524625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matplotlib, seaborn</a:t>
            </a:r>
            <a:endParaRPr lang="en-US" sz="18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8EA251-CE6C-CFD7-2755-132981D3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781" y="7494573"/>
            <a:ext cx="2343477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799" y="534948"/>
            <a:ext cx="4577120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System Architecture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9" y="1496020"/>
            <a:ext cx="972622" cy="11671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47850" y="1690449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Interface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847850" y="2093119"/>
            <a:ext cx="1210175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Login, signup, dashboard, review input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99" y="2663190"/>
            <a:ext cx="972622" cy="1167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47850" y="2857619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Back-End Processing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847850" y="3260288"/>
            <a:ext cx="1210175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Flask handles requests and communicates with database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99" y="3830360"/>
            <a:ext cx="972622" cy="15306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47850" y="4024789"/>
            <a:ext cx="2889528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Sentiment Analysis Module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847850" y="4427458"/>
            <a:ext cx="1210175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NLP techniques using TextBlob and NLTK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847850" y="4855369"/>
            <a:ext cx="1210175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Computes polarity &amp; subjectivity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99" y="5361027"/>
            <a:ext cx="972622" cy="116717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47850" y="5555456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847850" y="5958126"/>
            <a:ext cx="1210175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Stores users, reviews, and analysis results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799" y="6528197"/>
            <a:ext cx="972622" cy="116717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47850" y="6722626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Visualization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1847850" y="7125295"/>
            <a:ext cx="1210175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Interactive charts for sentiment distribution and top aspects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55C1C5-9D8F-602C-712C-EB077ABDF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6923" y="7436524"/>
            <a:ext cx="2343477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158" y="543044"/>
            <a:ext cx="4646652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Features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91158" y="1518761"/>
            <a:ext cx="6525339" cy="1924526"/>
          </a:xfrm>
          <a:prstGeom prst="roundRect">
            <a:avLst>
              <a:gd name="adj" fmla="val 43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96183" y="1723787"/>
            <a:ext cx="592336" cy="592336"/>
          </a:xfrm>
          <a:prstGeom prst="roundRect">
            <a:avLst>
              <a:gd name="adj" fmla="val 15435641"/>
            </a:avLst>
          </a:prstGeom>
          <a:solidFill>
            <a:srgbClr val="F2037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61" y="1886545"/>
            <a:ext cx="266581" cy="2665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96183" y="2513528"/>
            <a:ext cx="23232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Management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96183" y="2922270"/>
            <a:ext cx="6115288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Login, Signup, Role-Based Access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3903" y="1518761"/>
            <a:ext cx="6525339" cy="1924526"/>
          </a:xfrm>
          <a:prstGeom prst="roundRect">
            <a:avLst>
              <a:gd name="adj" fmla="val 43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18928" y="1723787"/>
            <a:ext cx="592336" cy="592336"/>
          </a:xfrm>
          <a:prstGeom prst="roundRect">
            <a:avLst>
              <a:gd name="adj" fmla="val 15435641"/>
            </a:avLst>
          </a:prstGeom>
          <a:solidFill>
            <a:srgbClr val="F2037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1806" y="1886545"/>
            <a:ext cx="266581" cy="26658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8928" y="2513528"/>
            <a:ext cx="23232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Review Analysis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7618928" y="2922270"/>
            <a:ext cx="6115288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Single and batch analysis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691158" y="3640693"/>
            <a:ext cx="6525339" cy="1924526"/>
          </a:xfrm>
          <a:prstGeom prst="roundRect">
            <a:avLst>
              <a:gd name="adj" fmla="val 43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96183" y="3845719"/>
            <a:ext cx="592336" cy="592336"/>
          </a:xfrm>
          <a:prstGeom prst="roundRect">
            <a:avLst>
              <a:gd name="adj" fmla="val 15435641"/>
            </a:avLst>
          </a:prstGeom>
          <a:solidFill>
            <a:srgbClr val="F2037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9061" y="4008477"/>
            <a:ext cx="266581" cy="26658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96183" y="4635460"/>
            <a:ext cx="23232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Sentiment Detection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896183" y="5044202"/>
            <a:ext cx="6115288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Positive, Negative, Neutral classification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413903" y="3640693"/>
            <a:ext cx="6525339" cy="1924526"/>
          </a:xfrm>
          <a:prstGeom prst="roundRect">
            <a:avLst>
              <a:gd name="adj" fmla="val 43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18928" y="3845719"/>
            <a:ext cx="592336" cy="592336"/>
          </a:xfrm>
          <a:prstGeom prst="roundRect">
            <a:avLst>
              <a:gd name="adj" fmla="val 15435641"/>
            </a:avLst>
          </a:prstGeom>
          <a:solidFill>
            <a:srgbClr val="F2037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1806" y="4008477"/>
            <a:ext cx="266581" cy="26658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18928" y="4635460"/>
            <a:ext cx="23232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Visual Reports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7618928" y="5044202"/>
            <a:ext cx="6115288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Bar charts, Pie charts, Aspect analysis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691158" y="5762625"/>
            <a:ext cx="6525339" cy="1924526"/>
          </a:xfrm>
          <a:prstGeom prst="roundRect">
            <a:avLst>
              <a:gd name="adj" fmla="val 43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896183" y="5967651"/>
            <a:ext cx="592336" cy="592336"/>
          </a:xfrm>
          <a:prstGeom prst="roundRect">
            <a:avLst>
              <a:gd name="adj" fmla="val 15435641"/>
            </a:avLst>
          </a:prstGeom>
          <a:solidFill>
            <a:srgbClr val="F20374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9061" y="6130409"/>
            <a:ext cx="266581" cy="26658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96183" y="6757392"/>
            <a:ext cx="24337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Downloadable Reports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896183" y="7166134"/>
            <a:ext cx="6115288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Export as CSV/PDF</a:t>
            </a:r>
            <a:endParaRPr lang="en-US" sz="1550" dirty="0"/>
          </a:p>
        </p:txBody>
      </p:sp>
      <p:sp>
        <p:nvSpPr>
          <p:cNvPr id="28" name="Shape 21"/>
          <p:cNvSpPr/>
          <p:nvPr/>
        </p:nvSpPr>
        <p:spPr>
          <a:xfrm>
            <a:off x="7413903" y="5762625"/>
            <a:ext cx="6525339" cy="1924526"/>
          </a:xfrm>
          <a:prstGeom prst="roundRect">
            <a:avLst>
              <a:gd name="adj" fmla="val 43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618928" y="5967651"/>
            <a:ext cx="592336" cy="592336"/>
          </a:xfrm>
          <a:prstGeom prst="roundRect">
            <a:avLst>
              <a:gd name="adj" fmla="val 15435641"/>
            </a:avLst>
          </a:prstGeom>
          <a:solidFill>
            <a:srgbClr val="F20374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81806" y="6130409"/>
            <a:ext cx="266581" cy="266581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618928" y="6757392"/>
            <a:ext cx="23232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Additional Features</a:t>
            </a:r>
            <a:endParaRPr lang="en-US" sz="1800" dirty="0"/>
          </a:p>
        </p:txBody>
      </p:sp>
      <p:sp>
        <p:nvSpPr>
          <p:cNvPr id="32" name="Text 24"/>
          <p:cNvSpPr/>
          <p:nvPr/>
        </p:nvSpPr>
        <p:spPr>
          <a:xfrm>
            <a:off x="7618928" y="7166134"/>
            <a:ext cx="6115288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Saved Analysis History, Delete Review Option</a:t>
            </a:r>
            <a:endParaRPr lang="en-US" sz="15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D2A7CBA-E6BB-FB9F-F96D-84B4F5F541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35054" y="7699502"/>
            <a:ext cx="1795346" cy="532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Workflow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logs in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250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Dashboard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2989778"/>
            <a:ext cx="3524369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Enter single or multiple reviews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32503" y="4210407"/>
            <a:ext cx="253912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NLP processes reviews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932503" y="4631531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predicts sentiment &amp; polarity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32503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Generate charts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93250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(Bar, Pie, Top Aspects)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32503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Store results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93250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 database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5A2661-7C4C-F442-17F4-7CEF6CF2D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6923" y="7520345"/>
            <a:ext cx="2343477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372" y="2526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Demo Screenshots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1070782" y="2497504"/>
            <a:ext cx="3455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Dashboard with statistics cards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154822" y="5067277"/>
            <a:ext cx="337631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Single review analysis interface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0782" y="7593913"/>
            <a:ext cx="346035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Batch review analysis interface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829816" y="2880528"/>
            <a:ext cx="3455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Charts for sentiment distribution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962313" y="7758927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Top aspects chart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69B897-3445-4BA4-5CF8-A6309B8D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464" y="7534178"/>
            <a:ext cx="2343477" cy="6954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8CBEA1-A6A4-7C6C-853B-BF646B057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54049"/>
            <a:ext cx="4687521" cy="1332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1BF4BE-E6F1-20A2-A74A-2DB4BF97D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8" y="3027428"/>
            <a:ext cx="4687521" cy="1933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6A2BAC-9419-E4AE-1271-418137657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36" y="5660524"/>
            <a:ext cx="4687520" cy="1852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C388CF-D3A0-71BC-FA27-40992CC02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816" y="956680"/>
            <a:ext cx="3455648" cy="17671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889BD0-1AA7-3836-3433-E6A9BBCD4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608" y="3428089"/>
            <a:ext cx="3791331" cy="19338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1AAED1-046A-ABCE-C7C4-42FCB06188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5455" y="5501787"/>
            <a:ext cx="6779941" cy="21694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534</Words>
  <Application>Microsoft Office PowerPoint</Application>
  <PresentationFormat>Custom</PresentationFormat>
  <Paragraphs>137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Overpass</vt:lpstr>
      <vt:lpstr>Overpass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rao07</dc:creator>
  <cp:lastModifiedBy>rao071906@gmail.com</cp:lastModifiedBy>
  <cp:revision>2</cp:revision>
  <dcterms:created xsi:type="dcterms:W3CDTF">2025-12-01T19:38:12Z</dcterms:created>
  <dcterms:modified xsi:type="dcterms:W3CDTF">2025-12-02T05:43:43Z</dcterms:modified>
</cp:coreProperties>
</file>